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440D-916C-4E7C-A41B-67F23EED4E1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4DF8-36FB-470A-B643-79AC9BBBCA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1546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Развитие высшего образования в </a:t>
            </a:r>
          </a:p>
          <a:p>
            <a:pPr algn="ctr"/>
            <a:r>
              <a:rPr lang="ru-RU" sz="5000" b="1" i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условиях глобализации </a:t>
            </a:r>
          </a:p>
          <a:p>
            <a:pPr algn="ctr"/>
            <a:r>
              <a:rPr lang="ru-RU" sz="5000" b="1" i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и информатизации</a:t>
            </a:r>
            <a:endParaRPr lang="ru-RU" sz="5000" b="1" i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1000" dirty="0" smtClean="0"/>
              <a:t>ВТО(</a:t>
            </a:r>
            <a:r>
              <a:rPr lang="en-US" spc="1000" dirty="0" smtClean="0"/>
              <a:t>WTO</a:t>
            </a:r>
            <a:r>
              <a:rPr lang="ru-RU" spc="1000" dirty="0" smtClean="0"/>
              <a:t>)</a:t>
            </a:r>
            <a:endParaRPr lang="ru-RU" spc="1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Генерально</a:t>
            </a:r>
            <a:r>
              <a:rPr lang="ru-RU" sz="3600" b="1" dirty="0"/>
              <a:t>е</a:t>
            </a:r>
            <a:r>
              <a:rPr lang="ru-RU" sz="3600" b="1" dirty="0" smtClean="0"/>
              <a:t> соглашение </a:t>
            </a:r>
            <a:r>
              <a:rPr lang="ru-RU" sz="3600" b="1" dirty="0"/>
              <a:t>по торговле услугами (ГАТС)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Генеральное соглашение по тарифам и торговле (ГАТТ)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Информатизация образования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сферы образования методологией, технологией и практикой создания и оптимального использования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научно‐педагогических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учебно‐методических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программно-технологических разработок.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традиционном обучении </a:t>
            </a:r>
            <a:r>
              <a:rPr lang="ru-RU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активными (с точки зрения осуществления обратной связи) участниками учебного информационного взаимодействия являются два компонента: обучающий и обучаемый (обучающийся). </a:t>
            </a:r>
            <a:endParaRPr lang="en-US" sz="28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sz="28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u="sng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использовании средства обучения, функционирующего на базе ИКТ</a:t>
            </a:r>
            <a:r>
              <a:rPr lang="ru-RU" sz="28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появляется интерактивный партнер как для обучающегося (обучаемого), так и для обучающего, в результате чего обратная связь осуществляется между тремя компонентами учебного информационного взаимодействия. Роль обучающего как единственного источника учебной информации, обладающего возможностью осуществления обратной связи, изменяется (смещается в направлении кураторства или наставничества</a:t>
            </a:r>
            <a:r>
              <a:rPr lang="ru-RU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2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885828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Оптимизация использования средств обучения, на базе ИКТ обусловлена реализацией таких возможностей, как обеспечение: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незамедлительной обратной связи между пользователем и средствами информатизации и коммуникации;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компьютерной визуализации учебной информации об объектах или закономерностях процессов, явлений, протекающих как реально, так и «виртуально»;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автоматизации процессов вычислительной,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информационно‐поисковой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деятельности, операций по сбору, обработке, передаче, отображению, тиражированию информации, информации архивного хранения достаточно больших объемов с возможностью легкого доступа и обращения пользователя к ней;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автоматизации процессов обработки результатов учебного эксперимента (протекающего как реально, так и виртуально), его экранного представления с возможностью многократного повторения любого фрагмента или самого эксперимента.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0"/>
            <a:ext cx="842968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условиях информатизации образования происходит изменение видов информационной деятельности, которая включает следующие 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компоненты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обработка информации об изучаемых объектах, явлениях, процессах, в том числе реально протекающих, и передача достаточно больших объемов информации, представленных в различных формах;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-128528"/>
            <a:ext cx="885831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управление в реальном времени как реально, так и виртуально реальными объектами, процессами представляющими учебные ситуации или модели изучаемых явлений;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управление отображением на экране моделей различных объектов, явлений, процессов как виртуальных, так и реальных;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продуцирование информации – создание информационного продукта, отличающегося определенными существенными признаками, характеризующими его качество или принадлежность к определенной сфере использования;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формализация информации – формальное представление информации в виде символической записи или определенной формализованной структуры, адекватно отражающей свойства данной информации и обладающей ее существенными признаками;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получение и отправление текстовой, графической аудиовизуальной информации, представленной в самом разнообразном виде;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осуществление поиска информации, информационное взаимодействие и использование информационных ресурсов Интернет.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-142900"/>
            <a:ext cx="88583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коммуникационная </a:t>
            </a:r>
            <a:r>
              <a:rPr lang="ru-RU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предметная среда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рассматривается как совокупность условий, обеспечивающих осуществление деятельности пользователя с информационным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ресурсом по сбору, обработке, продуцированию, транслированию, применению информации, знания (в том числе и с распределенным информационным ресурсом глобальной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Интернет), а также информационное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помощью интерактивных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ИКТ с другими пользователями, взаимодействующими с ним как с субъектом информационного общения и личностью.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Информационно‐коммуникационная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среда включает: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множество информационных объектов и связей между ними,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средства и технологии сбора, накопления, передачи (транслирования), обработки, продуцирования и распространения информации, собственно знания,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2868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цель высшего образования в условиях глобализации:</a:t>
            </a: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профессиональных кадров, способных эффективно работать в изменившихся условиях глобального рынка.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1142984"/>
            <a:ext cx="8286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средства воспроизведения аудиовизуальной информации,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организационные и юридические структуры, поддерживающие информационные процессы и информационное взаимодействие.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714620"/>
            <a:ext cx="5062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Интернационализация образования преследует различные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 </a:t>
            </a:r>
          </a:p>
          <a:p>
            <a:pPr algn="just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диверсификация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рост финансовых поступлений через привлечение иностранных студентов на платное обучение; 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расширение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планов и обучение своих студентов в зарубежных вузах-партнерах;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714356"/>
            <a:ext cx="82153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расширение региональной сети вуза для эффективного использования своих ресурсов; </a:t>
            </a:r>
          </a:p>
          <a:p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повышения качества образования и исследований за счет участия студентов и преподавателей в международном процессе обмена знаниями и др.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643050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Возникла необходимость постоянного обновления профессиональных знаний - т.е. непрерывного,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«пожизненного»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обучения.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0"/>
            <a:ext cx="807249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Четыре ключевых аспекта глобализации: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-	растущее значение общества знаний, экономики;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-	разработка новых торговых соглашений, охватывающих, в том числе, торговлю образовательными услугами;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-	нововведения в области информационно-коммуникационных технологий;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-	возрастающая роль рынка и рыночной экономики.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4296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явления в сфере образования:</a:t>
            </a:r>
          </a:p>
          <a:p>
            <a:pPr algn="just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появление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таких новых провайдеров образования, как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мультинациональные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компании, корпоративные университеты и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медиакорпорации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	новые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обеспечения образования, включая дистанционное, виртуальное и прямое образование, предоставляемое в том числе и частными компаниями;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57158" y="857232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3)	большая диверсификация квалификаций и свидетельств об образовании;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4)	большая мобильность учащихся, программ, провайдеров и проектов, которые выходят за пределы национальных границ;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-128528"/>
            <a:ext cx="835824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5) акцент на обучение в течение всей жизни, что, в свою очередь, приводит к увеличению спроса на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послесреднее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образование;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6) увеличение объема частных инвестиций в сферу услуг, предоставляемых в области высшего образования. Все эти явления влекут за собой существенные последствия для высшего образования, в плане его качества, доступа к нему, разнообразия и его финансирования.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D57BE50-3F24-48B7-AD2A-F296979A03C3}"/>
</file>

<file path=customXml/itemProps2.xml><?xml version="1.0" encoding="utf-8"?>
<ds:datastoreItem xmlns:ds="http://schemas.openxmlformats.org/officeDocument/2006/customXml" ds:itemID="{D72DA319-3B45-4907-8078-54327F73E9F8}"/>
</file>

<file path=customXml/itemProps3.xml><?xml version="1.0" encoding="utf-8"?>
<ds:datastoreItem xmlns:ds="http://schemas.openxmlformats.org/officeDocument/2006/customXml" ds:itemID="{9501DCFF-2CDD-4F9A-93DF-B409617EB1E9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668</Words>
  <Application>Microsoft Office PowerPoint</Application>
  <PresentationFormat>Экран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ВТО(WTO)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Siarhei Sys</dc:creator>
  <cp:lastModifiedBy>Siarhei Sys</cp:lastModifiedBy>
  <cp:revision>24</cp:revision>
  <dcterms:created xsi:type="dcterms:W3CDTF">2013-01-29T20:14:14Z</dcterms:created>
  <dcterms:modified xsi:type="dcterms:W3CDTF">2013-01-29T21:50:41Z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